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7"/>
  </p:notesMasterIdLst>
  <p:sldIdLst>
    <p:sldId id="256" r:id="rId2"/>
    <p:sldId id="264" r:id="rId3"/>
    <p:sldId id="289" r:id="rId4"/>
    <p:sldId id="281" r:id="rId5"/>
    <p:sldId id="285" r:id="rId6"/>
    <p:sldId id="282" r:id="rId7"/>
    <p:sldId id="286" r:id="rId8"/>
    <p:sldId id="283" r:id="rId9"/>
    <p:sldId id="287" r:id="rId10"/>
    <p:sldId id="284" r:id="rId11"/>
    <p:sldId id="288" r:id="rId12"/>
    <p:sldId id="291" r:id="rId13"/>
    <p:sldId id="292" r:id="rId14"/>
    <p:sldId id="290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0A350-459B-477C-BD72-78C44FD50E20}" type="datetimeFigureOut">
              <a:rPr lang="en-IN" smtClean="0"/>
              <a:t>24-09-2021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AD7F0-6D04-4C44-8513-B2D13D0C27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826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AD7F0-6D04-4C44-8513-B2D13D0C278F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9413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AD7F0-6D04-4C44-8513-B2D13D0C278F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2109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AD7F0-6D04-4C44-8513-B2D13D0C278F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0924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AD7F0-6D04-4C44-8513-B2D13D0C278F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5504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AD7F0-6D04-4C44-8513-B2D13D0C278F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4109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AD7F0-6D04-4C44-8513-B2D13D0C278F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1015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AD7F0-6D04-4C44-8513-B2D13D0C278F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189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AD7F0-6D04-4C44-8513-B2D13D0C278F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3178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AD7F0-6D04-4C44-8513-B2D13D0C278F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0934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AD7F0-6D04-4C44-8513-B2D13D0C278F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2918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AD7F0-6D04-4C44-8513-B2D13D0C278F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7223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AD7F0-6D04-4C44-8513-B2D13D0C278F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3126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AD7F0-6D04-4C44-8513-B2D13D0C278F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7499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AD7F0-6D04-4C44-8513-B2D13D0C278F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109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AD7F0-6D04-4C44-8513-B2D13D0C278F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915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01-09-2021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Department of Civil Engineering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D1A-7910-4E07-95EF-A30AE28139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625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01-09-2021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Department of Civil Engineering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D1A-7910-4E07-95EF-A30AE28139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566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01-09-2021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Department of Civil Engineering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D1A-7910-4E07-95EF-A30AE28139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807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01-09-2021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Department of Civil Engineering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D1A-7910-4E07-95EF-A30AE28139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107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01-09-2021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Department of Civil Engineering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D1A-7910-4E07-95EF-A30AE28139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768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01-09-2021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Department of Civil Engineering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D1A-7910-4E07-95EF-A30AE28139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89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01-09-2021</a:t>
            </a:r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Department of Civil Engineering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D1A-7910-4E07-95EF-A30AE28139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491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01-09-2021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Department of Civil Engineering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D1A-7910-4E07-95EF-A30AE28139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084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01-09-2021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Department of Civil Engineering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D1A-7910-4E07-95EF-A30AE28139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989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01-09-2021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Department of Civil Engineering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D1A-7910-4E07-95EF-A30AE28139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29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01-09-2021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Department of Civil Engineering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8D1A-7910-4E07-95EF-A30AE28139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678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01-09-2021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Department of Civil Engineering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D8D1A-7910-4E07-95EF-A30AE28139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214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64322"/>
            <a:ext cx="9144000" cy="593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14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368958" y="4774364"/>
            <a:ext cx="4399773" cy="365125"/>
          </a:xfrm>
        </p:spPr>
        <p:txBody>
          <a:bodyPr/>
          <a:lstStyle/>
          <a:p>
            <a:r>
              <a:rPr lang="en-IN" sz="2000" dirty="0" smtClean="0">
                <a:solidFill>
                  <a:srgbClr val="FFFF00"/>
                </a:solidFill>
              </a:rPr>
              <a:t>Naseeruddin Haris , Assistant Professor</a:t>
            </a:r>
            <a:endParaRPr lang="en-IN" sz="2000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0442" y="6356351"/>
            <a:ext cx="514348" cy="365125"/>
          </a:xfrm>
        </p:spPr>
        <p:txBody>
          <a:bodyPr/>
          <a:lstStyle/>
          <a:p>
            <a:fld id="{74FD8D1A-7910-4E07-95EF-A30AE281396F}" type="slidenum">
              <a:rPr lang="en-IN" smtClean="0">
                <a:solidFill>
                  <a:srgbClr val="FFFF00"/>
                </a:solidFill>
              </a:rPr>
              <a:t>1</a:t>
            </a:fld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918268" y="124511"/>
            <a:ext cx="1006522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24-09-2021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3068877" y="5244344"/>
            <a:ext cx="30062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600" dirty="0" smtClean="0">
                <a:solidFill>
                  <a:srgbClr val="FFFF00"/>
                </a:solidFill>
              </a:rPr>
              <a:t>Department of Civil Engineering</a:t>
            </a:r>
            <a:endParaRPr lang="en-IN" sz="1600" dirty="0">
              <a:solidFill>
                <a:srgbClr val="FFFF00"/>
              </a:solidFill>
            </a:endParaRPr>
          </a:p>
        </p:txBody>
      </p:sp>
      <p:sp>
        <p:nvSpPr>
          <p:cNvPr id="12" name="Footer Placeholder 6"/>
          <p:cNvSpPr txBox="1">
            <a:spLocks/>
          </p:cNvSpPr>
          <p:nvPr/>
        </p:nvSpPr>
        <p:spPr>
          <a:xfrm>
            <a:off x="2372112" y="1581744"/>
            <a:ext cx="46837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FF00"/>
                </a:solidFill>
              </a:rPr>
              <a:t>VII Semester B.E. Civil (C.B.S)</a:t>
            </a:r>
            <a:endParaRPr lang="en-IN" sz="2400" dirty="0">
              <a:solidFill>
                <a:srgbClr val="FFFF00"/>
              </a:solidFill>
            </a:endParaRPr>
          </a:p>
        </p:txBody>
      </p:sp>
      <p:sp>
        <p:nvSpPr>
          <p:cNvPr id="13" name="Footer Placeholder 6"/>
          <p:cNvSpPr txBox="1">
            <a:spLocks/>
          </p:cNvSpPr>
          <p:nvPr/>
        </p:nvSpPr>
        <p:spPr>
          <a:xfrm>
            <a:off x="769256" y="2793358"/>
            <a:ext cx="7605485" cy="1085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FFFF00"/>
                </a:solidFill>
              </a:rPr>
              <a:t>ADVANCED CONCRETE STRUCTURES (ACS)</a:t>
            </a:r>
            <a:endParaRPr lang="en-IN" sz="3600" dirty="0">
              <a:solidFill>
                <a:srgbClr val="FFFF00"/>
              </a:solidFill>
            </a:endParaRPr>
          </a:p>
        </p:txBody>
      </p:sp>
      <p:sp>
        <p:nvSpPr>
          <p:cNvPr id="14" name="Footer Placeholder 6"/>
          <p:cNvSpPr txBox="1">
            <a:spLocks/>
          </p:cNvSpPr>
          <p:nvPr/>
        </p:nvSpPr>
        <p:spPr>
          <a:xfrm>
            <a:off x="566051" y="6378597"/>
            <a:ext cx="26996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1400" dirty="0" smtClean="0">
                <a:solidFill>
                  <a:srgbClr val="FFFF00"/>
                </a:solidFill>
              </a:rPr>
              <a:t>Anjuman College of Engineering &amp; Technology, Nagpur -01</a:t>
            </a:r>
            <a:endParaRPr lang="en-IN" sz="1400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" y="6321900"/>
            <a:ext cx="526370" cy="47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7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64322"/>
            <a:ext cx="9144000" cy="593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14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6098" y="123600"/>
            <a:ext cx="3109946" cy="365125"/>
          </a:xfrm>
        </p:spPr>
        <p:txBody>
          <a:bodyPr/>
          <a:lstStyle/>
          <a:p>
            <a:r>
              <a:rPr lang="en-IN" sz="1400" dirty="0" smtClean="0">
                <a:solidFill>
                  <a:srgbClr val="FFFF00"/>
                </a:solidFill>
              </a:rPr>
              <a:t>Naseeruddin Haris , Assistant Professor</a:t>
            </a:r>
            <a:endParaRPr lang="en-IN" sz="1400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0442" y="6356351"/>
            <a:ext cx="514348" cy="365125"/>
          </a:xfrm>
        </p:spPr>
        <p:txBody>
          <a:bodyPr/>
          <a:lstStyle/>
          <a:p>
            <a:fld id="{74FD8D1A-7910-4E07-95EF-A30AE281396F}" type="slidenum">
              <a:rPr lang="en-IN" smtClean="0">
                <a:solidFill>
                  <a:srgbClr val="FFFF00"/>
                </a:solidFill>
              </a:rPr>
              <a:t>10</a:t>
            </a:fld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3554214" y="6364083"/>
            <a:ext cx="2238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>
                <a:solidFill>
                  <a:srgbClr val="FFFF00"/>
                </a:solidFill>
              </a:rPr>
              <a:t>Department of Civil Engineering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2" name="Footer Placeholder 6"/>
          <p:cNvSpPr txBox="1">
            <a:spLocks/>
          </p:cNvSpPr>
          <p:nvPr/>
        </p:nvSpPr>
        <p:spPr>
          <a:xfrm>
            <a:off x="5829544" y="6367450"/>
            <a:ext cx="2674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VII Semester B.E. Civil (C.B.S)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3" name="Footer Placeholder 6"/>
          <p:cNvSpPr txBox="1">
            <a:spLocks/>
          </p:cNvSpPr>
          <p:nvPr/>
        </p:nvSpPr>
        <p:spPr>
          <a:xfrm>
            <a:off x="101604" y="123599"/>
            <a:ext cx="4271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FF00"/>
                </a:solidFill>
              </a:rPr>
              <a:t>ADVANCED CONCRETE STRUCTURES (ACS)</a:t>
            </a:r>
            <a:endParaRPr lang="en-IN" sz="1800" dirty="0">
              <a:solidFill>
                <a:srgbClr val="FFFF00"/>
              </a:solidFill>
            </a:endParaRPr>
          </a:p>
        </p:txBody>
      </p:sp>
      <p:sp>
        <p:nvSpPr>
          <p:cNvPr id="14" name="Footer Placeholder 6"/>
          <p:cNvSpPr txBox="1">
            <a:spLocks/>
          </p:cNvSpPr>
          <p:nvPr/>
        </p:nvSpPr>
        <p:spPr>
          <a:xfrm>
            <a:off x="566051" y="6378597"/>
            <a:ext cx="26996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1400" dirty="0" smtClean="0">
                <a:solidFill>
                  <a:srgbClr val="FFFF00"/>
                </a:solidFill>
              </a:rPr>
              <a:t>Anjuman College of Engineering &amp; Technology, Nagpur -01</a:t>
            </a:r>
            <a:endParaRPr lang="en-IN" sz="1400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" y="6321900"/>
            <a:ext cx="526370" cy="47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54" y="648750"/>
            <a:ext cx="3925297" cy="558097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189374" y="2055924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Ast</a:t>
            </a:r>
            <a:r>
              <a:rPr lang="en-US" baseline="-25000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1470mm</a:t>
            </a:r>
            <a:r>
              <a:rPr lang="en-US" baseline="30000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IN" sz="1200" dirty="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89374" y="3219866"/>
            <a:ext cx="1913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Ast</a:t>
            </a:r>
            <a:r>
              <a:rPr lang="en-US" baseline="-25000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1146mm</a:t>
            </a:r>
            <a:r>
              <a:rPr lang="en-US" baseline="30000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IN" sz="1200" dirty="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1668" y="4306711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Hence Provide, 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1668" y="4856669"/>
            <a:ext cx="3593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13-12mm </a:t>
            </a:r>
            <a:r>
              <a:rPr lang="en-US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Ø Bars parallel to Length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1668" y="5373940"/>
            <a:ext cx="3593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11-12mm </a:t>
            </a:r>
            <a:r>
              <a:rPr lang="en-US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Ø Bars parallel to Width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19941" y="945702"/>
            <a:ext cx="909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u="sng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Step11</a:t>
            </a:r>
            <a:endParaRPr lang="en-IN" sz="1200" u="sng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68558" y="1492699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Mu</a:t>
            </a:r>
            <a:r>
              <a:rPr lang="en-US" baseline="-25000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201kN-m </a:t>
            </a:r>
            <a:endParaRPr lang="en-IN" sz="1200" dirty="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68558" y="2702595"/>
            <a:ext cx="2020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Mu</a:t>
            </a:r>
            <a:r>
              <a:rPr lang="en-US" baseline="-25000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168kN-m </a:t>
            </a:r>
            <a:endParaRPr lang="en-IN" sz="1200" dirty="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44817" y="1488349"/>
            <a:ext cx="1448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440mm </a:t>
            </a:r>
            <a:endParaRPr lang="en-IN" sz="1200" dirty="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68558" y="2023054"/>
            <a:ext cx="2020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bc</a:t>
            </a:r>
            <a:r>
              <a:rPr lang="en-US" baseline="-25000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500mm </a:t>
            </a:r>
            <a:endParaRPr lang="en-IN" sz="1200" dirty="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44817" y="2676444"/>
            <a:ext cx="1448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440mm </a:t>
            </a:r>
            <a:endParaRPr lang="en-IN" sz="1200" dirty="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68558" y="3215358"/>
            <a:ext cx="1794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bc</a:t>
            </a:r>
            <a:r>
              <a:rPr lang="en-US" baseline="-25000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700mm </a:t>
            </a:r>
            <a:endParaRPr lang="en-IN" sz="1200" dirty="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Date Placeholder 8"/>
          <p:cNvSpPr>
            <a:spLocks noGrp="1"/>
          </p:cNvSpPr>
          <p:nvPr>
            <p:ph type="dt" sz="half" idx="10"/>
          </p:nvPr>
        </p:nvSpPr>
        <p:spPr>
          <a:xfrm>
            <a:off x="7918268" y="124511"/>
            <a:ext cx="1006522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24-09-2021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4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64322"/>
            <a:ext cx="9144000" cy="593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14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6098" y="123600"/>
            <a:ext cx="3109946" cy="365125"/>
          </a:xfrm>
        </p:spPr>
        <p:txBody>
          <a:bodyPr/>
          <a:lstStyle/>
          <a:p>
            <a:r>
              <a:rPr lang="en-IN" sz="1400" dirty="0" smtClean="0">
                <a:solidFill>
                  <a:srgbClr val="FFFF00"/>
                </a:solidFill>
              </a:rPr>
              <a:t>Naseeruddin Haris , Assistant Professor</a:t>
            </a:r>
            <a:endParaRPr lang="en-IN" sz="1400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0442" y="6356351"/>
            <a:ext cx="514348" cy="365125"/>
          </a:xfrm>
        </p:spPr>
        <p:txBody>
          <a:bodyPr/>
          <a:lstStyle/>
          <a:p>
            <a:fld id="{74FD8D1A-7910-4E07-95EF-A30AE281396F}" type="slidenum">
              <a:rPr lang="en-IN" smtClean="0">
                <a:solidFill>
                  <a:srgbClr val="FFFF00"/>
                </a:solidFill>
              </a:rPr>
              <a:t>11</a:t>
            </a:fld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3554214" y="6364083"/>
            <a:ext cx="2238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>
                <a:solidFill>
                  <a:srgbClr val="FFFF00"/>
                </a:solidFill>
              </a:rPr>
              <a:t>Department of Civil Engineering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2" name="Footer Placeholder 6"/>
          <p:cNvSpPr txBox="1">
            <a:spLocks/>
          </p:cNvSpPr>
          <p:nvPr/>
        </p:nvSpPr>
        <p:spPr>
          <a:xfrm>
            <a:off x="5829544" y="6367450"/>
            <a:ext cx="2674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VII Semester B.E. Civil (C.B.S)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3" name="Footer Placeholder 6"/>
          <p:cNvSpPr txBox="1">
            <a:spLocks/>
          </p:cNvSpPr>
          <p:nvPr/>
        </p:nvSpPr>
        <p:spPr>
          <a:xfrm>
            <a:off x="101604" y="123599"/>
            <a:ext cx="4271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FF00"/>
                </a:solidFill>
              </a:rPr>
              <a:t>ADVANCED CONCRETE STRUCTURES (ACS)</a:t>
            </a:r>
            <a:endParaRPr lang="en-IN" sz="1800" dirty="0">
              <a:solidFill>
                <a:srgbClr val="FFFF00"/>
              </a:solidFill>
            </a:endParaRPr>
          </a:p>
        </p:txBody>
      </p:sp>
      <p:sp>
        <p:nvSpPr>
          <p:cNvPr id="14" name="Footer Placeholder 6"/>
          <p:cNvSpPr txBox="1">
            <a:spLocks/>
          </p:cNvSpPr>
          <p:nvPr/>
        </p:nvSpPr>
        <p:spPr>
          <a:xfrm>
            <a:off x="566051" y="6378597"/>
            <a:ext cx="26996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1400" dirty="0" smtClean="0">
                <a:solidFill>
                  <a:srgbClr val="FFFF00"/>
                </a:solidFill>
              </a:rPr>
              <a:t>Anjuman College of Engineering &amp; Technology, Nagpur -01</a:t>
            </a:r>
            <a:endParaRPr lang="en-IN" sz="1400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" y="6321900"/>
            <a:ext cx="526370" cy="47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530" y="652048"/>
            <a:ext cx="3892919" cy="55677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91644" y="728424"/>
            <a:ext cx="909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u="sng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Step12</a:t>
            </a:r>
            <a:endParaRPr lang="en-IN" sz="1200" u="sng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80476" y="4681400"/>
            <a:ext cx="3593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13-12mm </a:t>
            </a:r>
            <a:r>
              <a:rPr lang="en-US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Ø Bars parallel to Length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58442" y="5456821"/>
            <a:ext cx="3593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11-12mm </a:t>
            </a:r>
            <a:r>
              <a:rPr lang="en-US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Ø Bars parallel to Width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1644" y="4666743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Ast</a:t>
            </a:r>
            <a:r>
              <a:rPr lang="en-US" baseline="-2500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1644" y="5456448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Ast</a:t>
            </a:r>
            <a:r>
              <a:rPr lang="en-US" baseline="-2500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9497" y="3375262"/>
            <a:ext cx="1459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Lf = 2100 mm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9497" y="3858869"/>
            <a:ext cx="1630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 = 1900 mm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3904" y="2859370"/>
            <a:ext cx="1656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Df = 1250 mm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9497" y="1654702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Dc = 500 mm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3904" y="1253109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Bc = 300 mm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3904" y="2175794"/>
            <a:ext cx="3593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6-25mm </a:t>
            </a:r>
            <a:r>
              <a:rPr lang="en-US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Ø Bars 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83756" y="2880303"/>
            <a:ext cx="1673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baseline="-2500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680mm 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83756" y="3312981"/>
            <a:ext cx="1673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baseline="-2500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920mm 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Date Placeholder 8"/>
          <p:cNvSpPr>
            <a:spLocks noGrp="1"/>
          </p:cNvSpPr>
          <p:nvPr>
            <p:ph type="dt" sz="half" idx="10"/>
          </p:nvPr>
        </p:nvSpPr>
        <p:spPr>
          <a:xfrm>
            <a:off x="7918268" y="124511"/>
            <a:ext cx="1006522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24-09-2021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6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64322"/>
            <a:ext cx="9144000" cy="593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14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6098" y="123600"/>
            <a:ext cx="3109946" cy="365125"/>
          </a:xfrm>
        </p:spPr>
        <p:txBody>
          <a:bodyPr/>
          <a:lstStyle/>
          <a:p>
            <a:r>
              <a:rPr lang="en-IN" sz="1400" dirty="0" smtClean="0">
                <a:solidFill>
                  <a:srgbClr val="FFFF00"/>
                </a:solidFill>
              </a:rPr>
              <a:t>Naseeruddin Haris , Assistant Professor</a:t>
            </a:r>
            <a:endParaRPr lang="en-IN" sz="1400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0442" y="6356351"/>
            <a:ext cx="514348" cy="365125"/>
          </a:xfrm>
        </p:spPr>
        <p:txBody>
          <a:bodyPr/>
          <a:lstStyle/>
          <a:p>
            <a:fld id="{74FD8D1A-7910-4E07-95EF-A30AE281396F}" type="slidenum">
              <a:rPr lang="en-IN" smtClean="0">
                <a:solidFill>
                  <a:srgbClr val="FFFF00"/>
                </a:solidFill>
              </a:rPr>
              <a:t>12</a:t>
            </a:fld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3554214" y="6364083"/>
            <a:ext cx="2238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>
                <a:solidFill>
                  <a:srgbClr val="FFFF00"/>
                </a:solidFill>
              </a:rPr>
              <a:t>Department of Civil Engineering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2" name="Footer Placeholder 6"/>
          <p:cNvSpPr txBox="1">
            <a:spLocks/>
          </p:cNvSpPr>
          <p:nvPr/>
        </p:nvSpPr>
        <p:spPr>
          <a:xfrm>
            <a:off x="5829544" y="6367450"/>
            <a:ext cx="2674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VII Semester B.E. Civil (C.B.S)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3" name="Footer Placeholder 6"/>
          <p:cNvSpPr txBox="1">
            <a:spLocks/>
          </p:cNvSpPr>
          <p:nvPr/>
        </p:nvSpPr>
        <p:spPr>
          <a:xfrm>
            <a:off x="101604" y="123599"/>
            <a:ext cx="4271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FF00"/>
                </a:solidFill>
              </a:rPr>
              <a:t>ADVANCED CONCRETE STRUCTURES (ACS)</a:t>
            </a:r>
            <a:endParaRPr lang="en-IN" sz="1800" dirty="0">
              <a:solidFill>
                <a:srgbClr val="FFFF00"/>
              </a:solidFill>
            </a:endParaRPr>
          </a:p>
        </p:txBody>
      </p:sp>
      <p:sp>
        <p:nvSpPr>
          <p:cNvPr id="14" name="Footer Placeholder 6"/>
          <p:cNvSpPr txBox="1">
            <a:spLocks/>
          </p:cNvSpPr>
          <p:nvPr/>
        </p:nvSpPr>
        <p:spPr>
          <a:xfrm>
            <a:off x="566051" y="6378597"/>
            <a:ext cx="26996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1400" dirty="0" smtClean="0">
                <a:solidFill>
                  <a:srgbClr val="FFFF00"/>
                </a:solidFill>
              </a:rPr>
              <a:t>Anjuman College of Engineering &amp; Technology, Nagpur -01</a:t>
            </a:r>
            <a:endParaRPr lang="en-IN" sz="1400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" y="6321900"/>
            <a:ext cx="526370" cy="47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t="2570" r="8019" b="2972"/>
          <a:stretch/>
        </p:blipFill>
        <p:spPr>
          <a:xfrm>
            <a:off x="613678" y="670846"/>
            <a:ext cx="3887156" cy="5561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" t="2411" r="4593" b="3454"/>
          <a:stretch/>
        </p:blipFill>
        <p:spPr>
          <a:xfrm>
            <a:off x="4524782" y="670867"/>
            <a:ext cx="3921684" cy="5564425"/>
          </a:xfrm>
          <a:prstGeom prst="rect">
            <a:avLst/>
          </a:prstGeom>
        </p:spPr>
      </p:pic>
      <p:sp>
        <p:nvSpPr>
          <p:cNvPr id="31" name="Date Placeholder 8"/>
          <p:cNvSpPr>
            <a:spLocks noGrp="1"/>
          </p:cNvSpPr>
          <p:nvPr>
            <p:ph type="dt" sz="half" idx="10"/>
          </p:nvPr>
        </p:nvSpPr>
        <p:spPr>
          <a:xfrm>
            <a:off x="7918268" y="124511"/>
            <a:ext cx="1006522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24-09-2021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6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64322"/>
            <a:ext cx="9144000" cy="593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14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6098" y="123600"/>
            <a:ext cx="3109946" cy="365125"/>
          </a:xfrm>
        </p:spPr>
        <p:txBody>
          <a:bodyPr/>
          <a:lstStyle/>
          <a:p>
            <a:r>
              <a:rPr lang="en-IN" sz="1400" dirty="0" smtClean="0">
                <a:solidFill>
                  <a:srgbClr val="FFFF00"/>
                </a:solidFill>
              </a:rPr>
              <a:t>Naseeruddin Haris , Assistant Professor</a:t>
            </a:r>
            <a:endParaRPr lang="en-IN" sz="1400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0442" y="6356351"/>
            <a:ext cx="514348" cy="365125"/>
          </a:xfrm>
        </p:spPr>
        <p:txBody>
          <a:bodyPr/>
          <a:lstStyle/>
          <a:p>
            <a:fld id="{74FD8D1A-7910-4E07-95EF-A30AE281396F}" type="slidenum">
              <a:rPr lang="en-IN" smtClean="0">
                <a:solidFill>
                  <a:srgbClr val="FFFF00"/>
                </a:solidFill>
              </a:rPr>
              <a:t>13</a:t>
            </a:fld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3554214" y="6364083"/>
            <a:ext cx="2238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>
                <a:solidFill>
                  <a:srgbClr val="FFFF00"/>
                </a:solidFill>
              </a:rPr>
              <a:t>Department of Civil Engineering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2" name="Footer Placeholder 6"/>
          <p:cNvSpPr txBox="1">
            <a:spLocks/>
          </p:cNvSpPr>
          <p:nvPr/>
        </p:nvSpPr>
        <p:spPr>
          <a:xfrm>
            <a:off x="5829544" y="6367450"/>
            <a:ext cx="2674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VII Semester B.E. Civil (C.B.S)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3" name="Footer Placeholder 6"/>
          <p:cNvSpPr txBox="1">
            <a:spLocks/>
          </p:cNvSpPr>
          <p:nvPr/>
        </p:nvSpPr>
        <p:spPr>
          <a:xfrm>
            <a:off x="101604" y="123599"/>
            <a:ext cx="4271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FF00"/>
                </a:solidFill>
              </a:rPr>
              <a:t>ADVANCED CONCRETE STRUCTURES (ACS)</a:t>
            </a:r>
            <a:endParaRPr lang="en-IN" sz="1800" dirty="0">
              <a:solidFill>
                <a:srgbClr val="FFFF00"/>
              </a:solidFill>
            </a:endParaRPr>
          </a:p>
        </p:txBody>
      </p:sp>
      <p:sp>
        <p:nvSpPr>
          <p:cNvPr id="14" name="Footer Placeholder 6"/>
          <p:cNvSpPr txBox="1">
            <a:spLocks/>
          </p:cNvSpPr>
          <p:nvPr/>
        </p:nvSpPr>
        <p:spPr>
          <a:xfrm>
            <a:off x="566051" y="6378597"/>
            <a:ext cx="26996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1400" dirty="0" smtClean="0">
                <a:solidFill>
                  <a:srgbClr val="FFFF00"/>
                </a:solidFill>
              </a:rPr>
              <a:t>Anjuman College of Engineering &amp; Technology, Nagpur -01</a:t>
            </a:r>
            <a:endParaRPr lang="en-IN" sz="1400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" y="6321900"/>
            <a:ext cx="526370" cy="47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t="2731" r="5663" b="1365"/>
          <a:stretch/>
        </p:blipFill>
        <p:spPr>
          <a:xfrm>
            <a:off x="626226" y="794997"/>
            <a:ext cx="3747112" cy="5288477"/>
          </a:xfrm>
          <a:prstGeom prst="rect">
            <a:avLst/>
          </a:prstGeom>
        </p:spPr>
      </p:pic>
      <p:sp>
        <p:nvSpPr>
          <p:cNvPr id="16" name="Date Placeholder 8"/>
          <p:cNvSpPr>
            <a:spLocks noGrp="1"/>
          </p:cNvSpPr>
          <p:nvPr>
            <p:ph type="dt" sz="half" idx="10"/>
          </p:nvPr>
        </p:nvSpPr>
        <p:spPr>
          <a:xfrm>
            <a:off x="7918268" y="124511"/>
            <a:ext cx="1006522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24-09-2021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3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64322"/>
            <a:ext cx="9144000" cy="593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14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6098" y="123600"/>
            <a:ext cx="3109946" cy="365125"/>
          </a:xfrm>
        </p:spPr>
        <p:txBody>
          <a:bodyPr/>
          <a:lstStyle/>
          <a:p>
            <a:r>
              <a:rPr lang="en-IN" sz="1400" dirty="0" smtClean="0">
                <a:solidFill>
                  <a:srgbClr val="FFFF00"/>
                </a:solidFill>
              </a:rPr>
              <a:t>Naseeruddin Haris , Assistant Professor</a:t>
            </a:r>
            <a:endParaRPr lang="en-IN" sz="1400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0442" y="6356351"/>
            <a:ext cx="514348" cy="365125"/>
          </a:xfrm>
        </p:spPr>
        <p:txBody>
          <a:bodyPr/>
          <a:lstStyle/>
          <a:p>
            <a:fld id="{74FD8D1A-7910-4E07-95EF-A30AE281396F}" type="slidenum">
              <a:rPr lang="en-IN" smtClean="0">
                <a:solidFill>
                  <a:srgbClr val="FFFF00"/>
                </a:solidFill>
              </a:rPr>
              <a:t>14</a:t>
            </a:fld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3554214" y="6364083"/>
            <a:ext cx="2238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>
                <a:solidFill>
                  <a:srgbClr val="FFFF00"/>
                </a:solidFill>
              </a:rPr>
              <a:t>Department of Civil Engineering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2" name="Footer Placeholder 6"/>
          <p:cNvSpPr txBox="1">
            <a:spLocks/>
          </p:cNvSpPr>
          <p:nvPr/>
        </p:nvSpPr>
        <p:spPr>
          <a:xfrm>
            <a:off x="5829544" y="6367450"/>
            <a:ext cx="2674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VII Semester B.E. Civil (C.B.S)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3" name="Footer Placeholder 6"/>
          <p:cNvSpPr txBox="1">
            <a:spLocks/>
          </p:cNvSpPr>
          <p:nvPr/>
        </p:nvSpPr>
        <p:spPr>
          <a:xfrm>
            <a:off x="101604" y="123599"/>
            <a:ext cx="4271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FF00"/>
                </a:solidFill>
              </a:rPr>
              <a:t>ADVANCED CONCRETE STRUCTURES (ACS)</a:t>
            </a:r>
            <a:endParaRPr lang="en-IN" sz="1800" dirty="0">
              <a:solidFill>
                <a:srgbClr val="FFFF00"/>
              </a:solidFill>
            </a:endParaRPr>
          </a:p>
        </p:txBody>
      </p:sp>
      <p:sp>
        <p:nvSpPr>
          <p:cNvPr id="14" name="Footer Placeholder 6"/>
          <p:cNvSpPr txBox="1">
            <a:spLocks/>
          </p:cNvSpPr>
          <p:nvPr/>
        </p:nvSpPr>
        <p:spPr>
          <a:xfrm>
            <a:off x="566051" y="6378597"/>
            <a:ext cx="26996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1400" dirty="0" smtClean="0">
                <a:solidFill>
                  <a:srgbClr val="FFFF00"/>
                </a:solidFill>
              </a:rPr>
              <a:t>Anjuman College of Engineering &amp; Technology, Nagpur -01</a:t>
            </a:r>
            <a:endParaRPr lang="en-IN" sz="1400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" y="6321900"/>
            <a:ext cx="526370" cy="47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52553" y="665099"/>
            <a:ext cx="81707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000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Square </a:t>
            </a:r>
            <a:r>
              <a:rPr lang="en-US" sz="2000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Footing</a:t>
            </a:r>
            <a:r>
              <a:rPr lang="en-US" sz="2000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IN" sz="1400" u="sng" dirty="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552" y="1158330"/>
            <a:ext cx="81707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Design procedure remains same</a:t>
            </a:r>
            <a:endParaRPr lang="en-IN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552" y="1702511"/>
            <a:ext cx="81707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Calculations becomes simpler </a:t>
            </a:r>
            <a:endParaRPr lang="en-IN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552" y="3392285"/>
            <a:ext cx="81707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000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Circular </a:t>
            </a:r>
            <a:r>
              <a:rPr lang="en-US" sz="2000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Footing:</a:t>
            </a:r>
            <a:endParaRPr lang="en-IN" sz="1400" u="sng" dirty="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551" y="3874789"/>
            <a:ext cx="81707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Design procedure remains 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same with some changes</a:t>
            </a:r>
            <a:endParaRPr lang="en-IN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550" y="4381948"/>
            <a:ext cx="81707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Calculations becomes simpler </a:t>
            </a:r>
            <a:endParaRPr lang="en-IN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Date Placeholder 8"/>
          <p:cNvSpPr>
            <a:spLocks noGrp="1"/>
          </p:cNvSpPr>
          <p:nvPr>
            <p:ph type="dt" sz="half" idx="10"/>
          </p:nvPr>
        </p:nvSpPr>
        <p:spPr>
          <a:xfrm>
            <a:off x="7918268" y="124511"/>
            <a:ext cx="1006522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24</a:t>
            </a:r>
            <a:r>
              <a:rPr lang="en-US" dirty="0" smtClean="0">
                <a:solidFill>
                  <a:srgbClr val="FFFF00"/>
                </a:solidFill>
              </a:rPr>
              <a:t>-09-2021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6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64322"/>
            <a:ext cx="9144000" cy="593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14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6098" y="123600"/>
            <a:ext cx="3109946" cy="365125"/>
          </a:xfrm>
        </p:spPr>
        <p:txBody>
          <a:bodyPr/>
          <a:lstStyle/>
          <a:p>
            <a:r>
              <a:rPr lang="en-IN" sz="1400" dirty="0" smtClean="0">
                <a:solidFill>
                  <a:srgbClr val="FFFF00"/>
                </a:solidFill>
              </a:rPr>
              <a:t>Naseeruddin Haris , Assistant Professor</a:t>
            </a:r>
            <a:endParaRPr lang="en-IN" sz="1400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0442" y="6356351"/>
            <a:ext cx="514348" cy="365125"/>
          </a:xfrm>
        </p:spPr>
        <p:txBody>
          <a:bodyPr/>
          <a:lstStyle/>
          <a:p>
            <a:fld id="{74FD8D1A-7910-4E07-95EF-A30AE281396F}" type="slidenum">
              <a:rPr lang="en-IN" smtClean="0">
                <a:solidFill>
                  <a:srgbClr val="FFFF00"/>
                </a:solidFill>
              </a:rPr>
              <a:t>15</a:t>
            </a:fld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3554214" y="6364083"/>
            <a:ext cx="2238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>
                <a:solidFill>
                  <a:srgbClr val="FFFF00"/>
                </a:solidFill>
              </a:rPr>
              <a:t>Department of Civil Engineering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2" name="Footer Placeholder 6"/>
          <p:cNvSpPr txBox="1">
            <a:spLocks/>
          </p:cNvSpPr>
          <p:nvPr/>
        </p:nvSpPr>
        <p:spPr>
          <a:xfrm>
            <a:off x="5829544" y="6367450"/>
            <a:ext cx="2674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VII Semester B.E. Civil (C.B.S)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3" name="Footer Placeholder 6"/>
          <p:cNvSpPr txBox="1">
            <a:spLocks/>
          </p:cNvSpPr>
          <p:nvPr/>
        </p:nvSpPr>
        <p:spPr>
          <a:xfrm>
            <a:off x="101604" y="123599"/>
            <a:ext cx="4271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FF00"/>
                </a:solidFill>
              </a:rPr>
              <a:t>ADVANCED CONCRETE STRUCTURES (ACS)</a:t>
            </a:r>
            <a:endParaRPr lang="en-IN" sz="1800" dirty="0">
              <a:solidFill>
                <a:srgbClr val="FFFF00"/>
              </a:solidFill>
            </a:endParaRPr>
          </a:p>
        </p:txBody>
      </p:sp>
      <p:sp>
        <p:nvSpPr>
          <p:cNvPr id="14" name="Footer Placeholder 6"/>
          <p:cNvSpPr txBox="1">
            <a:spLocks/>
          </p:cNvSpPr>
          <p:nvPr/>
        </p:nvSpPr>
        <p:spPr>
          <a:xfrm>
            <a:off x="566051" y="6378597"/>
            <a:ext cx="26996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1400" dirty="0" smtClean="0">
                <a:solidFill>
                  <a:srgbClr val="FFFF00"/>
                </a:solidFill>
              </a:rPr>
              <a:t>Anjuman College of Engineering &amp; Technology, Nagpur -01</a:t>
            </a:r>
            <a:endParaRPr lang="en-IN" sz="1400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" y="6321900"/>
            <a:ext cx="526370" cy="47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ooter Placeholder 6"/>
          <p:cNvSpPr txBox="1">
            <a:spLocks/>
          </p:cNvSpPr>
          <p:nvPr/>
        </p:nvSpPr>
        <p:spPr>
          <a:xfrm>
            <a:off x="3386019" y="2770898"/>
            <a:ext cx="2586155" cy="11153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FF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THANK YOU</a:t>
            </a:r>
            <a:endParaRPr lang="en-IN" sz="3600" dirty="0">
              <a:solidFill>
                <a:srgbClr val="FFFF00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18" name="Date Placeholder 8"/>
          <p:cNvSpPr>
            <a:spLocks noGrp="1"/>
          </p:cNvSpPr>
          <p:nvPr>
            <p:ph type="dt" sz="half" idx="10"/>
          </p:nvPr>
        </p:nvSpPr>
        <p:spPr>
          <a:xfrm>
            <a:off x="7918268" y="124511"/>
            <a:ext cx="1006522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24-09-2021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1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64322"/>
            <a:ext cx="9144000" cy="593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14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6098" y="123600"/>
            <a:ext cx="3109946" cy="365125"/>
          </a:xfrm>
        </p:spPr>
        <p:txBody>
          <a:bodyPr/>
          <a:lstStyle/>
          <a:p>
            <a:r>
              <a:rPr lang="en-IN" sz="1400" dirty="0" smtClean="0">
                <a:solidFill>
                  <a:srgbClr val="FFFF00"/>
                </a:solidFill>
              </a:rPr>
              <a:t>Naseeruddin Haris , Assistant Professor</a:t>
            </a:r>
            <a:endParaRPr lang="en-IN" sz="1400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0442" y="6356351"/>
            <a:ext cx="514348" cy="365125"/>
          </a:xfrm>
        </p:spPr>
        <p:txBody>
          <a:bodyPr/>
          <a:lstStyle/>
          <a:p>
            <a:fld id="{74FD8D1A-7910-4E07-95EF-A30AE281396F}" type="slidenum">
              <a:rPr lang="en-IN" smtClean="0">
                <a:solidFill>
                  <a:srgbClr val="FFFF00"/>
                </a:solidFill>
              </a:rPr>
              <a:t>2</a:t>
            </a:fld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3554214" y="6364083"/>
            <a:ext cx="2238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>
                <a:solidFill>
                  <a:srgbClr val="FFFF00"/>
                </a:solidFill>
              </a:rPr>
              <a:t>Department of Civil Engineering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2" name="Footer Placeholder 6"/>
          <p:cNvSpPr txBox="1">
            <a:spLocks/>
          </p:cNvSpPr>
          <p:nvPr/>
        </p:nvSpPr>
        <p:spPr>
          <a:xfrm>
            <a:off x="5829544" y="6367450"/>
            <a:ext cx="2674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VII Semester B.E. Civil (C.B.S)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3" name="Footer Placeholder 6"/>
          <p:cNvSpPr txBox="1">
            <a:spLocks/>
          </p:cNvSpPr>
          <p:nvPr/>
        </p:nvSpPr>
        <p:spPr>
          <a:xfrm>
            <a:off x="101604" y="123599"/>
            <a:ext cx="4271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FF00"/>
                </a:solidFill>
              </a:rPr>
              <a:t>ADVANCED CONCRETE STRUCTURES (ACS)</a:t>
            </a:r>
            <a:endParaRPr lang="en-IN" sz="1800" dirty="0">
              <a:solidFill>
                <a:srgbClr val="FFFF00"/>
              </a:solidFill>
            </a:endParaRPr>
          </a:p>
        </p:txBody>
      </p:sp>
      <p:sp>
        <p:nvSpPr>
          <p:cNvPr id="14" name="Footer Placeholder 6"/>
          <p:cNvSpPr txBox="1">
            <a:spLocks/>
          </p:cNvSpPr>
          <p:nvPr/>
        </p:nvSpPr>
        <p:spPr>
          <a:xfrm>
            <a:off x="566051" y="6378597"/>
            <a:ext cx="26996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1400" dirty="0" smtClean="0">
                <a:solidFill>
                  <a:srgbClr val="FFFF00"/>
                </a:solidFill>
              </a:rPr>
              <a:t>Anjuman College of Engineering &amp; Technology, Nagpur -01</a:t>
            </a:r>
            <a:endParaRPr lang="en-IN" sz="1400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" y="6321900"/>
            <a:ext cx="526370" cy="47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ooter Placeholder 6"/>
          <p:cNvSpPr txBox="1">
            <a:spLocks/>
          </p:cNvSpPr>
          <p:nvPr/>
        </p:nvSpPr>
        <p:spPr>
          <a:xfrm>
            <a:off x="478546" y="737748"/>
            <a:ext cx="8025960" cy="1083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u="sng" dirty="0">
                <a:solidFill>
                  <a:srgbClr val="FFFF00"/>
                </a:solidFill>
              </a:rPr>
              <a:t>Analysis and design of </a:t>
            </a:r>
            <a:r>
              <a:rPr lang="en-IN" sz="2800" b="1" u="sng" dirty="0" smtClean="0">
                <a:solidFill>
                  <a:srgbClr val="FFFF00"/>
                </a:solidFill>
              </a:rPr>
              <a:t>Isolated Footing </a:t>
            </a:r>
            <a:r>
              <a:rPr lang="en-IN" sz="2800" b="1" u="sng" dirty="0">
                <a:solidFill>
                  <a:srgbClr val="FFFF00"/>
                </a:solidFill>
              </a:rPr>
              <a:t>subjected to </a:t>
            </a:r>
            <a:r>
              <a:rPr lang="en-IN" sz="2800" b="1" u="sng" dirty="0" smtClean="0">
                <a:solidFill>
                  <a:srgbClr val="FFFF00"/>
                </a:solidFill>
              </a:rPr>
              <a:t>Uniaxial </a:t>
            </a:r>
            <a:r>
              <a:rPr lang="en-IN" sz="2800" b="1" u="sng" dirty="0">
                <a:solidFill>
                  <a:srgbClr val="FFFF00"/>
                </a:solidFill>
              </a:rPr>
              <a:t>moments. </a:t>
            </a:r>
          </a:p>
        </p:txBody>
      </p:sp>
      <p:sp>
        <p:nvSpPr>
          <p:cNvPr id="18" name="Footer Placeholder 6"/>
          <p:cNvSpPr txBox="1">
            <a:spLocks/>
          </p:cNvSpPr>
          <p:nvPr/>
        </p:nvSpPr>
        <p:spPr>
          <a:xfrm>
            <a:off x="478546" y="1975158"/>
            <a:ext cx="7785189" cy="429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2800" b="1" dirty="0" smtClean="0">
                <a:solidFill>
                  <a:srgbClr val="FFFF00"/>
                </a:solidFill>
              </a:rPr>
              <a:t>List of Important Standard codes </a:t>
            </a:r>
            <a:endParaRPr lang="en-IN" sz="2800" b="1" dirty="0">
              <a:solidFill>
                <a:srgbClr val="FFFF00"/>
              </a:solidFill>
            </a:endParaRPr>
          </a:p>
        </p:txBody>
      </p:sp>
      <p:sp>
        <p:nvSpPr>
          <p:cNvPr id="19" name="Footer Placeholder 6"/>
          <p:cNvSpPr txBox="1">
            <a:spLocks/>
          </p:cNvSpPr>
          <p:nvPr/>
        </p:nvSpPr>
        <p:spPr>
          <a:xfrm>
            <a:off x="478546" y="5346247"/>
            <a:ext cx="7785189" cy="429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2800" b="1" dirty="0">
                <a:solidFill>
                  <a:srgbClr val="FFFF00"/>
                </a:solidFill>
              </a:rPr>
              <a:t>2</a:t>
            </a:r>
            <a:r>
              <a:rPr lang="en-IN" sz="2800" b="1" dirty="0" smtClean="0">
                <a:solidFill>
                  <a:srgbClr val="FFFF00"/>
                </a:solidFill>
              </a:rPr>
              <a:t>. IS 456:2000  </a:t>
            </a:r>
            <a:endParaRPr lang="en-IN" sz="2800" b="1" dirty="0">
              <a:solidFill>
                <a:srgbClr val="FFFF00"/>
              </a:solidFill>
            </a:endParaRPr>
          </a:p>
        </p:txBody>
      </p:sp>
      <p:sp>
        <p:nvSpPr>
          <p:cNvPr id="20" name="Footer Placeholder 6"/>
          <p:cNvSpPr txBox="1">
            <a:spLocks/>
          </p:cNvSpPr>
          <p:nvPr/>
        </p:nvSpPr>
        <p:spPr>
          <a:xfrm>
            <a:off x="478546" y="2493153"/>
            <a:ext cx="7785189" cy="429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2800" b="1" dirty="0" smtClean="0">
                <a:solidFill>
                  <a:srgbClr val="FFFF00"/>
                </a:solidFill>
              </a:rPr>
              <a:t>1. IS 875 (All parts) </a:t>
            </a:r>
            <a:endParaRPr lang="en-IN" sz="2800" b="1" dirty="0">
              <a:solidFill>
                <a:srgbClr val="FFFF00"/>
              </a:solidFill>
            </a:endParaRPr>
          </a:p>
        </p:txBody>
      </p:sp>
      <p:sp>
        <p:nvSpPr>
          <p:cNvPr id="22" name="Footer Placeholder 6"/>
          <p:cNvSpPr txBox="1">
            <a:spLocks/>
          </p:cNvSpPr>
          <p:nvPr/>
        </p:nvSpPr>
        <p:spPr>
          <a:xfrm>
            <a:off x="719317" y="2941740"/>
            <a:ext cx="7785189" cy="429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2800" b="1" dirty="0" smtClean="0">
                <a:solidFill>
                  <a:srgbClr val="FFFF00"/>
                </a:solidFill>
              </a:rPr>
              <a:t> IS 875 : Part 1 : 1987  ( Dead Loads)  </a:t>
            </a:r>
            <a:endParaRPr lang="en-IN" sz="2800" b="1" dirty="0">
              <a:solidFill>
                <a:srgbClr val="FFFF00"/>
              </a:solidFill>
            </a:endParaRPr>
          </a:p>
        </p:txBody>
      </p:sp>
      <p:sp>
        <p:nvSpPr>
          <p:cNvPr id="23" name="Footer Placeholder 6"/>
          <p:cNvSpPr txBox="1">
            <a:spLocks/>
          </p:cNvSpPr>
          <p:nvPr/>
        </p:nvSpPr>
        <p:spPr>
          <a:xfrm>
            <a:off x="719316" y="3350718"/>
            <a:ext cx="7785189" cy="429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2800" b="1" dirty="0" smtClean="0">
                <a:solidFill>
                  <a:srgbClr val="FFFF00"/>
                </a:solidFill>
              </a:rPr>
              <a:t> IS 875 : Part 2 : 1987  ( Imposed Loads)  </a:t>
            </a:r>
            <a:endParaRPr lang="en-IN" sz="2800" b="1" dirty="0">
              <a:solidFill>
                <a:srgbClr val="FFFF00"/>
              </a:solidFill>
            </a:endParaRPr>
          </a:p>
        </p:txBody>
      </p:sp>
      <p:sp>
        <p:nvSpPr>
          <p:cNvPr id="24" name="Footer Placeholder 6"/>
          <p:cNvSpPr txBox="1">
            <a:spLocks/>
          </p:cNvSpPr>
          <p:nvPr/>
        </p:nvSpPr>
        <p:spPr>
          <a:xfrm>
            <a:off x="719316" y="3801576"/>
            <a:ext cx="7785189" cy="429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2800" b="1" dirty="0" smtClean="0">
                <a:solidFill>
                  <a:srgbClr val="FFFF00"/>
                </a:solidFill>
              </a:rPr>
              <a:t> IS 875 : Part 3 : 2015  ( Wind Loads)  </a:t>
            </a:r>
            <a:endParaRPr lang="en-IN" sz="2800" b="1" dirty="0">
              <a:solidFill>
                <a:srgbClr val="FFFF00"/>
              </a:solidFill>
            </a:endParaRPr>
          </a:p>
        </p:txBody>
      </p:sp>
      <p:sp>
        <p:nvSpPr>
          <p:cNvPr id="25" name="Footer Placeholder 6"/>
          <p:cNvSpPr txBox="1">
            <a:spLocks/>
          </p:cNvSpPr>
          <p:nvPr/>
        </p:nvSpPr>
        <p:spPr>
          <a:xfrm>
            <a:off x="719317" y="4269488"/>
            <a:ext cx="7785189" cy="429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2800" b="1" dirty="0" smtClean="0">
                <a:solidFill>
                  <a:srgbClr val="FFFF00"/>
                </a:solidFill>
              </a:rPr>
              <a:t> IS 875 : Part 4 : 1987  ( Snow Loads)  </a:t>
            </a:r>
            <a:endParaRPr lang="en-IN" sz="2800" b="1" dirty="0">
              <a:solidFill>
                <a:srgbClr val="FFFF00"/>
              </a:solidFill>
            </a:endParaRPr>
          </a:p>
        </p:txBody>
      </p:sp>
      <p:sp>
        <p:nvSpPr>
          <p:cNvPr id="27" name="Footer Placeholder 6"/>
          <p:cNvSpPr txBox="1">
            <a:spLocks/>
          </p:cNvSpPr>
          <p:nvPr/>
        </p:nvSpPr>
        <p:spPr>
          <a:xfrm>
            <a:off x="719316" y="4752636"/>
            <a:ext cx="7785189" cy="429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2800" b="1" dirty="0" smtClean="0">
                <a:solidFill>
                  <a:srgbClr val="FFFF00"/>
                </a:solidFill>
              </a:rPr>
              <a:t> IS 875 : Part 5 : 1987  ( Special Loads)  </a:t>
            </a:r>
            <a:endParaRPr lang="en-IN" sz="2800" b="1" dirty="0">
              <a:solidFill>
                <a:srgbClr val="FFFF00"/>
              </a:solidFill>
            </a:endParaRPr>
          </a:p>
        </p:txBody>
      </p:sp>
      <p:sp>
        <p:nvSpPr>
          <p:cNvPr id="21" name="Date Placeholder 8"/>
          <p:cNvSpPr>
            <a:spLocks noGrp="1"/>
          </p:cNvSpPr>
          <p:nvPr>
            <p:ph type="dt" sz="half" idx="10"/>
          </p:nvPr>
        </p:nvSpPr>
        <p:spPr>
          <a:xfrm>
            <a:off x="7918268" y="124511"/>
            <a:ext cx="1006522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24-09-2021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7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64322"/>
            <a:ext cx="9144000" cy="593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14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6098" y="123600"/>
            <a:ext cx="3109946" cy="365125"/>
          </a:xfrm>
        </p:spPr>
        <p:txBody>
          <a:bodyPr/>
          <a:lstStyle/>
          <a:p>
            <a:r>
              <a:rPr lang="en-IN" sz="1400" dirty="0" smtClean="0">
                <a:solidFill>
                  <a:srgbClr val="FFFF00"/>
                </a:solidFill>
              </a:rPr>
              <a:t>Naseeruddin Haris , Assistant Professor</a:t>
            </a:r>
            <a:endParaRPr lang="en-IN" sz="1400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0442" y="6356351"/>
            <a:ext cx="514348" cy="365125"/>
          </a:xfrm>
        </p:spPr>
        <p:txBody>
          <a:bodyPr/>
          <a:lstStyle/>
          <a:p>
            <a:fld id="{74FD8D1A-7910-4E07-95EF-A30AE281396F}" type="slidenum">
              <a:rPr lang="en-IN" smtClean="0">
                <a:solidFill>
                  <a:srgbClr val="FFFF00"/>
                </a:solidFill>
              </a:rPr>
              <a:t>3</a:t>
            </a:fld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3554214" y="6364083"/>
            <a:ext cx="2238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>
                <a:solidFill>
                  <a:srgbClr val="FFFF00"/>
                </a:solidFill>
              </a:rPr>
              <a:t>Department of Civil Engineering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2" name="Footer Placeholder 6"/>
          <p:cNvSpPr txBox="1">
            <a:spLocks/>
          </p:cNvSpPr>
          <p:nvPr/>
        </p:nvSpPr>
        <p:spPr>
          <a:xfrm>
            <a:off x="5829544" y="6367450"/>
            <a:ext cx="2674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VII Semester B.E. Civil (C.B.S)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3" name="Footer Placeholder 6"/>
          <p:cNvSpPr txBox="1">
            <a:spLocks/>
          </p:cNvSpPr>
          <p:nvPr/>
        </p:nvSpPr>
        <p:spPr>
          <a:xfrm>
            <a:off x="101604" y="123599"/>
            <a:ext cx="4271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FF00"/>
                </a:solidFill>
              </a:rPr>
              <a:t>ADVANCED CONCRETE STRUCTURES (ACS)</a:t>
            </a:r>
            <a:endParaRPr lang="en-IN" sz="1800" dirty="0">
              <a:solidFill>
                <a:srgbClr val="FFFF00"/>
              </a:solidFill>
            </a:endParaRPr>
          </a:p>
        </p:txBody>
      </p:sp>
      <p:sp>
        <p:nvSpPr>
          <p:cNvPr id="14" name="Footer Placeholder 6"/>
          <p:cNvSpPr txBox="1">
            <a:spLocks/>
          </p:cNvSpPr>
          <p:nvPr/>
        </p:nvSpPr>
        <p:spPr>
          <a:xfrm>
            <a:off x="566051" y="6378597"/>
            <a:ext cx="26996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1400" dirty="0" smtClean="0">
                <a:solidFill>
                  <a:srgbClr val="FFFF00"/>
                </a:solidFill>
              </a:rPr>
              <a:t>Anjuman College of Engineering &amp; Technology, Nagpur -01</a:t>
            </a:r>
            <a:endParaRPr lang="en-IN" sz="1400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" y="6321900"/>
            <a:ext cx="526370" cy="47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ooter Placeholder 6"/>
          <p:cNvSpPr txBox="1">
            <a:spLocks/>
          </p:cNvSpPr>
          <p:nvPr/>
        </p:nvSpPr>
        <p:spPr>
          <a:xfrm>
            <a:off x="478546" y="737748"/>
            <a:ext cx="8025960" cy="1083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u="sng" dirty="0">
                <a:solidFill>
                  <a:srgbClr val="FFFF00"/>
                </a:solidFill>
              </a:rPr>
              <a:t>Analysis and design of </a:t>
            </a:r>
            <a:r>
              <a:rPr lang="en-IN" sz="2800" b="1" u="sng" dirty="0" smtClean="0">
                <a:solidFill>
                  <a:srgbClr val="FFFF00"/>
                </a:solidFill>
              </a:rPr>
              <a:t>Isolated Footing </a:t>
            </a:r>
            <a:r>
              <a:rPr lang="en-IN" sz="2800" b="1" u="sng" dirty="0">
                <a:solidFill>
                  <a:srgbClr val="FFFF00"/>
                </a:solidFill>
              </a:rPr>
              <a:t>subjected to </a:t>
            </a:r>
            <a:r>
              <a:rPr lang="en-IN" sz="2800" b="1" u="sng" dirty="0" smtClean="0">
                <a:solidFill>
                  <a:srgbClr val="FFFF00"/>
                </a:solidFill>
              </a:rPr>
              <a:t>Uniaxial </a:t>
            </a:r>
            <a:r>
              <a:rPr lang="en-IN" sz="2800" b="1" u="sng" dirty="0">
                <a:solidFill>
                  <a:srgbClr val="FFFF00"/>
                </a:solidFill>
              </a:rPr>
              <a:t>moments. </a:t>
            </a:r>
          </a:p>
        </p:txBody>
      </p:sp>
      <p:sp>
        <p:nvSpPr>
          <p:cNvPr id="28" name="Footer Placeholder 6"/>
          <p:cNvSpPr txBox="1">
            <a:spLocks/>
          </p:cNvSpPr>
          <p:nvPr/>
        </p:nvSpPr>
        <p:spPr>
          <a:xfrm>
            <a:off x="478546" y="1821144"/>
            <a:ext cx="8322554" cy="3979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N" sz="2800" b="1" dirty="0" smtClean="0">
                <a:solidFill>
                  <a:srgbClr val="FFFF00"/>
                </a:solidFill>
              </a:rPr>
              <a:t>Design a Isolated footing for a </a:t>
            </a:r>
            <a:r>
              <a:rPr lang="en-IN" sz="2800" b="1" dirty="0" smtClean="0">
                <a:solidFill>
                  <a:schemeClr val="bg1"/>
                </a:solidFill>
              </a:rPr>
              <a:t>column 300 x 500mm </a:t>
            </a:r>
            <a:r>
              <a:rPr lang="en-IN" sz="2800" b="1" dirty="0" smtClean="0">
                <a:solidFill>
                  <a:srgbClr val="FFFF00"/>
                </a:solidFill>
              </a:rPr>
              <a:t>reinforced with </a:t>
            </a:r>
            <a:r>
              <a:rPr lang="en-IN" sz="2800" b="1" dirty="0" smtClean="0">
                <a:solidFill>
                  <a:schemeClr val="bg1"/>
                </a:solidFill>
              </a:rPr>
              <a:t>6-25mm </a:t>
            </a:r>
            <a:r>
              <a:rPr lang="en-I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 bars</a:t>
            </a:r>
            <a:r>
              <a:rPr lang="en-I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I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Fe415</a:t>
            </a:r>
            <a:r>
              <a:rPr lang="en-I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grade steel and </a:t>
            </a:r>
            <a:r>
              <a:rPr lang="en-I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M25</a:t>
            </a:r>
            <a:r>
              <a:rPr lang="en-I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grade concrete. It is subjected to a </a:t>
            </a:r>
            <a:r>
              <a:rPr lang="en-I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factored</a:t>
            </a:r>
            <a:r>
              <a:rPr lang="en-I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axial load of </a:t>
            </a:r>
            <a:r>
              <a:rPr lang="en-I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1000kN</a:t>
            </a:r>
            <a:r>
              <a:rPr lang="en-I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 </a:t>
            </a:r>
            <a:r>
              <a:rPr lang="en-I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factored</a:t>
            </a:r>
            <a:r>
              <a:rPr lang="en-I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uniaxial moment of </a:t>
            </a:r>
            <a:r>
              <a:rPr lang="en-I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120kN-m</a:t>
            </a:r>
            <a:r>
              <a:rPr lang="en-I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respect to </a:t>
            </a:r>
            <a:r>
              <a:rPr lang="en-I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axis </a:t>
            </a:r>
            <a:r>
              <a:rPr lang="en-I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column base. The SBC of Soil is </a:t>
            </a:r>
            <a:r>
              <a:rPr lang="en-I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200kN/m</a:t>
            </a:r>
            <a:r>
              <a:rPr lang="en-IN" sz="28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a depth of </a:t>
            </a:r>
            <a:r>
              <a:rPr lang="en-I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1.25m. </a:t>
            </a:r>
            <a:r>
              <a:rPr lang="en-I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Assume </a:t>
            </a:r>
            <a:r>
              <a:rPr lang="en-I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M20</a:t>
            </a:r>
            <a:r>
              <a:rPr lang="en-I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grade of concrete and </a:t>
            </a:r>
            <a:r>
              <a:rPr lang="en-I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Fe415</a:t>
            </a:r>
            <a:r>
              <a:rPr lang="en-I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steel. Draw the details of reinforcement.</a:t>
            </a:r>
            <a:endParaRPr lang="en-IN" sz="2800" b="1" dirty="0">
              <a:solidFill>
                <a:srgbClr val="FFFF00"/>
              </a:solidFill>
            </a:endParaRPr>
          </a:p>
        </p:txBody>
      </p:sp>
      <p:sp>
        <p:nvSpPr>
          <p:cNvPr id="17" name="Date Placeholder 8"/>
          <p:cNvSpPr>
            <a:spLocks noGrp="1"/>
          </p:cNvSpPr>
          <p:nvPr>
            <p:ph type="dt" sz="half" idx="10"/>
          </p:nvPr>
        </p:nvSpPr>
        <p:spPr>
          <a:xfrm>
            <a:off x="7918268" y="124511"/>
            <a:ext cx="1006522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24-09-2021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64322"/>
            <a:ext cx="9144000" cy="593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14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6098" y="123600"/>
            <a:ext cx="3109946" cy="365125"/>
          </a:xfrm>
        </p:spPr>
        <p:txBody>
          <a:bodyPr/>
          <a:lstStyle/>
          <a:p>
            <a:r>
              <a:rPr lang="en-IN" sz="1400" dirty="0" smtClean="0">
                <a:solidFill>
                  <a:srgbClr val="FFFF00"/>
                </a:solidFill>
              </a:rPr>
              <a:t>Naseeruddin Haris , Assistant Professor</a:t>
            </a:r>
            <a:endParaRPr lang="en-IN" sz="1400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0442" y="6356351"/>
            <a:ext cx="514348" cy="365125"/>
          </a:xfrm>
        </p:spPr>
        <p:txBody>
          <a:bodyPr/>
          <a:lstStyle/>
          <a:p>
            <a:fld id="{74FD8D1A-7910-4E07-95EF-A30AE281396F}" type="slidenum">
              <a:rPr lang="en-IN" smtClean="0">
                <a:solidFill>
                  <a:srgbClr val="FFFF00"/>
                </a:solidFill>
              </a:rPr>
              <a:t>4</a:t>
            </a:fld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3554214" y="6364083"/>
            <a:ext cx="2238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>
                <a:solidFill>
                  <a:srgbClr val="FFFF00"/>
                </a:solidFill>
              </a:rPr>
              <a:t>Department of Civil Engineering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2" name="Footer Placeholder 6"/>
          <p:cNvSpPr txBox="1">
            <a:spLocks/>
          </p:cNvSpPr>
          <p:nvPr/>
        </p:nvSpPr>
        <p:spPr>
          <a:xfrm>
            <a:off x="5829544" y="6367450"/>
            <a:ext cx="2674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VII Semester B.E. Civil (C.B.S)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3" name="Footer Placeholder 6"/>
          <p:cNvSpPr txBox="1">
            <a:spLocks/>
          </p:cNvSpPr>
          <p:nvPr/>
        </p:nvSpPr>
        <p:spPr>
          <a:xfrm>
            <a:off x="101604" y="123599"/>
            <a:ext cx="4271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FF00"/>
                </a:solidFill>
              </a:rPr>
              <a:t>ADVANCED CONCRETE STRUCTURES (ACS)</a:t>
            </a:r>
            <a:endParaRPr lang="en-IN" sz="1800" dirty="0">
              <a:solidFill>
                <a:srgbClr val="FFFF00"/>
              </a:solidFill>
            </a:endParaRPr>
          </a:p>
        </p:txBody>
      </p:sp>
      <p:sp>
        <p:nvSpPr>
          <p:cNvPr id="14" name="Footer Placeholder 6"/>
          <p:cNvSpPr txBox="1">
            <a:spLocks/>
          </p:cNvSpPr>
          <p:nvPr/>
        </p:nvSpPr>
        <p:spPr>
          <a:xfrm>
            <a:off x="566051" y="6378597"/>
            <a:ext cx="26996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1400" dirty="0" smtClean="0">
                <a:solidFill>
                  <a:srgbClr val="FFFF00"/>
                </a:solidFill>
              </a:rPr>
              <a:t>Anjuman College of Engineering &amp; Technology, Nagpur -01</a:t>
            </a:r>
            <a:endParaRPr lang="en-IN" sz="1400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" y="6321900"/>
            <a:ext cx="526370" cy="47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33" y="695607"/>
            <a:ext cx="3738583" cy="55115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51638" y="789098"/>
            <a:ext cx="2115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Type = </a:t>
            </a: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Rectangular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74494" y="1673510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Pu =  1000kN 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74494" y="2093465"/>
            <a:ext cx="2969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Mu = 120kN-m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74494" y="2471068"/>
            <a:ext cx="3430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SBC = 200kN/m</a:t>
            </a:r>
            <a:r>
              <a:rPr lang="en-US" baseline="3000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13485" y="2916211"/>
            <a:ext cx="3352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Ø</a:t>
            </a: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30</a:t>
            </a:r>
            <a:r>
              <a:rPr lang="en-US" baseline="3000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</a:t>
            </a:r>
            <a:endParaRPr lang="en-IN" sz="1200" baseline="300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46199" y="3268626"/>
            <a:ext cx="3103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γ = 20kN/m</a:t>
            </a:r>
            <a:r>
              <a:rPr lang="en-US" baseline="3000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endParaRPr lang="en-IN" sz="1200" baseline="300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46199" y="4560549"/>
            <a:ext cx="327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dirty="0" err="1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baseline="-25000" dirty="0" err="1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ck</a:t>
            </a: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20 N/mm</a:t>
            </a:r>
            <a:r>
              <a:rPr lang="en-US" baseline="3000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lang="en-IN" sz="1200" baseline="300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52476" y="5041356"/>
            <a:ext cx="3257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baseline="-2500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415 N/mm</a:t>
            </a:r>
            <a:r>
              <a:rPr lang="en-US" baseline="3000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lang="en-IN" sz="1200" baseline="300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80420" y="5411358"/>
            <a:ext cx="3257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dirty="0" err="1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Mu</a:t>
            </a:r>
            <a:r>
              <a:rPr lang="en-US" baseline="-25000" dirty="0" err="1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lim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0.138*f</a:t>
            </a:r>
            <a:r>
              <a:rPr lang="en-US" baseline="-2500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ck</a:t>
            </a: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*b*d</a:t>
            </a:r>
            <a:r>
              <a:rPr lang="en-US" baseline="3000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lang="en-IN" sz="1200" baseline="300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51637" y="1184895"/>
            <a:ext cx="779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u="sng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Step1</a:t>
            </a:r>
            <a:endParaRPr lang="en-IN" sz="1200" u="sng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13485" y="4019109"/>
            <a:ext cx="779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u="sng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Step2</a:t>
            </a:r>
            <a:endParaRPr lang="en-IN" sz="1200" u="sng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Date Placeholder 8"/>
          <p:cNvSpPr>
            <a:spLocks noGrp="1"/>
          </p:cNvSpPr>
          <p:nvPr>
            <p:ph type="dt" sz="half" idx="10"/>
          </p:nvPr>
        </p:nvSpPr>
        <p:spPr>
          <a:xfrm>
            <a:off x="7918268" y="124511"/>
            <a:ext cx="1006522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24-09-2021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64322"/>
            <a:ext cx="9144000" cy="593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14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6098" y="123600"/>
            <a:ext cx="3109946" cy="365125"/>
          </a:xfrm>
        </p:spPr>
        <p:txBody>
          <a:bodyPr/>
          <a:lstStyle/>
          <a:p>
            <a:r>
              <a:rPr lang="en-IN" sz="1400" dirty="0" smtClean="0">
                <a:solidFill>
                  <a:srgbClr val="FFFF00"/>
                </a:solidFill>
              </a:rPr>
              <a:t>Naseeruddin Haris , Assistant Professor</a:t>
            </a:r>
            <a:endParaRPr lang="en-IN" sz="1400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0442" y="6356351"/>
            <a:ext cx="514348" cy="365125"/>
          </a:xfrm>
        </p:spPr>
        <p:txBody>
          <a:bodyPr/>
          <a:lstStyle/>
          <a:p>
            <a:fld id="{74FD8D1A-7910-4E07-95EF-A30AE281396F}" type="slidenum">
              <a:rPr lang="en-IN" smtClean="0">
                <a:solidFill>
                  <a:srgbClr val="FFFF00"/>
                </a:solidFill>
              </a:rPr>
              <a:t>5</a:t>
            </a:fld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3554214" y="6364083"/>
            <a:ext cx="2238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>
                <a:solidFill>
                  <a:srgbClr val="FFFF00"/>
                </a:solidFill>
              </a:rPr>
              <a:t>Department of Civil Engineering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2" name="Footer Placeholder 6"/>
          <p:cNvSpPr txBox="1">
            <a:spLocks/>
          </p:cNvSpPr>
          <p:nvPr/>
        </p:nvSpPr>
        <p:spPr>
          <a:xfrm>
            <a:off x="5829544" y="6367450"/>
            <a:ext cx="2674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VII Semester B.E. Civil (C.B.S)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3" name="Footer Placeholder 6"/>
          <p:cNvSpPr txBox="1">
            <a:spLocks/>
          </p:cNvSpPr>
          <p:nvPr/>
        </p:nvSpPr>
        <p:spPr>
          <a:xfrm>
            <a:off x="101604" y="123599"/>
            <a:ext cx="4271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FF00"/>
                </a:solidFill>
              </a:rPr>
              <a:t>ADVANCED CONCRETE STRUCTURES (ACS)</a:t>
            </a:r>
            <a:endParaRPr lang="en-IN" sz="1800" dirty="0">
              <a:solidFill>
                <a:srgbClr val="FFFF00"/>
              </a:solidFill>
            </a:endParaRPr>
          </a:p>
        </p:txBody>
      </p:sp>
      <p:sp>
        <p:nvSpPr>
          <p:cNvPr id="14" name="Footer Placeholder 6"/>
          <p:cNvSpPr txBox="1">
            <a:spLocks/>
          </p:cNvSpPr>
          <p:nvPr/>
        </p:nvSpPr>
        <p:spPr>
          <a:xfrm>
            <a:off x="566051" y="6378597"/>
            <a:ext cx="26996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1400" dirty="0" smtClean="0">
                <a:solidFill>
                  <a:srgbClr val="FFFF00"/>
                </a:solidFill>
              </a:rPr>
              <a:t>Anjuman College of Engineering &amp; Technology, Nagpur -01</a:t>
            </a:r>
            <a:endParaRPr lang="en-IN" sz="1400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" y="6321900"/>
            <a:ext cx="526370" cy="47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32" y="695606"/>
            <a:ext cx="3751053" cy="550618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43195" y="1456394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dirty="0" err="1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Df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1.11m 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6051" y="2352504"/>
            <a:ext cx="2969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Hence, Df 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1.25m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3195" y="1947169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dirty="0" err="1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Df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1.25m 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3195" y="949390"/>
            <a:ext cx="779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u="sng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Step3</a:t>
            </a:r>
            <a:endParaRPr lang="en-IN" sz="1200" u="sng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6051" y="2986264"/>
            <a:ext cx="779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u="sng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Step4</a:t>
            </a:r>
            <a:endParaRPr lang="en-IN" sz="1200" u="sng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3195" y="3467188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Pu =  1000kN 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3195" y="3815555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2. Self Wt. =  100kN </a:t>
            </a:r>
            <a:endParaRPr lang="en-IN" sz="1200" dirty="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3195" y="4206552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Total Load =  1100kN </a:t>
            </a:r>
            <a:endParaRPr lang="en-IN" sz="1200" dirty="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7481" y="4704710"/>
            <a:ext cx="779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u="sng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Step5</a:t>
            </a:r>
            <a:endParaRPr lang="en-IN" sz="1200" u="sng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7481" y="5330954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dirty="0" err="1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Af</a:t>
            </a: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3.67m</a:t>
            </a:r>
            <a:r>
              <a:rPr lang="en-US" baseline="3000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Date Placeholder 8"/>
          <p:cNvSpPr>
            <a:spLocks noGrp="1"/>
          </p:cNvSpPr>
          <p:nvPr>
            <p:ph type="dt" sz="half" idx="10"/>
          </p:nvPr>
        </p:nvSpPr>
        <p:spPr>
          <a:xfrm>
            <a:off x="7918268" y="124511"/>
            <a:ext cx="1006522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24-09-2021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3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64322"/>
            <a:ext cx="9144000" cy="593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14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6098" y="123600"/>
            <a:ext cx="3109946" cy="365125"/>
          </a:xfrm>
        </p:spPr>
        <p:txBody>
          <a:bodyPr/>
          <a:lstStyle/>
          <a:p>
            <a:r>
              <a:rPr lang="en-IN" sz="1400" dirty="0" smtClean="0">
                <a:solidFill>
                  <a:srgbClr val="FFFF00"/>
                </a:solidFill>
              </a:rPr>
              <a:t>Naseeruddin Haris , Assistant Professor</a:t>
            </a:r>
            <a:endParaRPr lang="en-IN" sz="1400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0442" y="6356351"/>
            <a:ext cx="514348" cy="365125"/>
          </a:xfrm>
        </p:spPr>
        <p:txBody>
          <a:bodyPr/>
          <a:lstStyle/>
          <a:p>
            <a:fld id="{74FD8D1A-7910-4E07-95EF-A30AE281396F}" type="slidenum">
              <a:rPr lang="en-IN" smtClean="0">
                <a:solidFill>
                  <a:srgbClr val="FFFF00"/>
                </a:solidFill>
              </a:rPr>
              <a:t>6</a:t>
            </a:fld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3554214" y="6364083"/>
            <a:ext cx="2238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>
                <a:solidFill>
                  <a:srgbClr val="FFFF00"/>
                </a:solidFill>
              </a:rPr>
              <a:t>Department of Civil Engineering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2" name="Footer Placeholder 6"/>
          <p:cNvSpPr txBox="1">
            <a:spLocks/>
          </p:cNvSpPr>
          <p:nvPr/>
        </p:nvSpPr>
        <p:spPr>
          <a:xfrm>
            <a:off x="5829544" y="6367450"/>
            <a:ext cx="2674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VII Semester B.E. Civil (C.B.S)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3" name="Footer Placeholder 6"/>
          <p:cNvSpPr txBox="1">
            <a:spLocks/>
          </p:cNvSpPr>
          <p:nvPr/>
        </p:nvSpPr>
        <p:spPr>
          <a:xfrm>
            <a:off x="101604" y="123599"/>
            <a:ext cx="4271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FF00"/>
                </a:solidFill>
              </a:rPr>
              <a:t>ADVANCED CONCRETE STRUCTURES (ACS)</a:t>
            </a:r>
            <a:endParaRPr lang="en-IN" sz="1800" dirty="0">
              <a:solidFill>
                <a:srgbClr val="FFFF00"/>
              </a:solidFill>
            </a:endParaRPr>
          </a:p>
        </p:txBody>
      </p:sp>
      <p:sp>
        <p:nvSpPr>
          <p:cNvPr id="14" name="Footer Placeholder 6"/>
          <p:cNvSpPr txBox="1">
            <a:spLocks/>
          </p:cNvSpPr>
          <p:nvPr/>
        </p:nvSpPr>
        <p:spPr>
          <a:xfrm>
            <a:off x="566051" y="6378597"/>
            <a:ext cx="26996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1400" dirty="0" smtClean="0">
                <a:solidFill>
                  <a:srgbClr val="FFFF00"/>
                </a:solidFill>
              </a:rPr>
              <a:t>Anjuman College of Engineering &amp; Technology, Nagpur -01</a:t>
            </a:r>
            <a:endParaRPr lang="en-IN" sz="1400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" y="6321900"/>
            <a:ext cx="526370" cy="47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88" y="670846"/>
            <a:ext cx="3900514" cy="55294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577755" y="3282400"/>
            <a:ext cx="779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u="sng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Step6</a:t>
            </a:r>
            <a:endParaRPr lang="en-IN" sz="1200" u="sng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77755" y="1294921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0.76m 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42" y="1926094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 =  2.1m 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42" y="2552529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1.9m 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7755" y="3810137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dirty="0" err="1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baseline="-25000" dirty="0" err="1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250kN/m</a:t>
            </a:r>
            <a:r>
              <a:rPr lang="en-US" baseline="30000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IN" sz="1200" dirty="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Date Placeholder 8"/>
          <p:cNvSpPr>
            <a:spLocks noGrp="1"/>
          </p:cNvSpPr>
          <p:nvPr>
            <p:ph type="dt" sz="half" idx="10"/>
          </p:nvPr>
        </p:nvSpPr>
        <p:spPr>
          <a:xfrm>
            <a:off x="7918268" y="124511"/>
            <a:ext cx="1006522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24-09-2021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64322"/>
            <a:ext cx="9144000" cy="593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14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6098" y="123600"/>
            <a:ext cx="3109946" cy="365125"/>
          </a:xfrm>
        </p:spPr>
        <p:txBody>
          <a:bodyPr/>
          <a:lstStyle/>
          <a:p>
            <a:r>
              <a:rPr lang="en-IN" sz="1400" dirty="0" smtClean="0">
                <a:solidFill>
                  <a:srgbClr val="FFFF00"/>
                </a:solidFill>
              </a:rPr>
              <a:t>Naseeruddin Haris , Assistant Professor</a:t>
            </a:r>
            <a:endParaRPr lang="en-IN" sz="1400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0442" y="6356351"/>
            <a:ext cx="514348" cy="365125"/>
          </a:xfrm>
        </p:spPr>
        <p:txBody>
          <a:bodyPr/>
          <a:lstStyle/>
          <a:p>
            <a:fld id="{74FD8D1A-7910-4E07-95EF-A30AE281396F}" type="slidenum">
              <a:rPr lang="en-IN" smtClean="0">
                <a:solidFill>
                  <a:srgbClr val="FFFF00"/>
                </a:solidFill>
              </a:rPr>
              <a:t>7</a:t>
            </a:fld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3554214" y="6364083"/>
            <a:ext cx="2238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>
                <a:solidFill>
                  <a:srgbClr val="FFFF00"/>
                </a:solidFill>
              </a:rPr>
              <a:t>Department of Civil Engineering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2" name="Footer Placeholder 6"/>
          <p:cNvSpPr txBox="1">
            <a:spLocks/>
          </p:cNvSpPr>
          <p:nvPr/>
        </p:nvSpPr>
        <p:spPr>
          <a:xfrm>
            <a:off x="5829544" y="6367450"/>
            <a:ext cx="2674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VII Semester B.E. Civil (C.B.S)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3" name="Footer Placeholder 6"/>
          <p:cNvSpPr txBox="1">
            <a:spLocks/>
          </p:cNvSpPr>
          <p:nvPr/>
        </p:nvSpPr>
        <p:spPr>
          <a:xfrm>
            <a:off x="101604" y="123599"/>
            <a:ext cx="4271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FF00"/>
                </a:solidFill>
              </a:rPr>
              <a:t>ADVANCED CONCRETE STRUCTURES (ACS)</a:t>
            </a:r>
            <a:endParaRPr lang="en-IN" sz="1800" dirty="0">
              <a:solidFill>
                <a:srgbClr val="FFFF00"/>
              </a:solidFill>
            </a:endParaRPr>
          </a:p>
        </p:txBody>
      </p:sp>
      <p:sp>
        <p:nvSpPr>
          <p:cNvPr id="14" name="Footer Placeholder 6"/>
          <p:cNvSpPr txBox="1">
            <a:spLocks/>
          </p:cNvSpPr>
          <p:nvPr/>
        </p:nvSpPr>
        <p:spPr>
          <a:xfrm>
            <a:off x="566051" y="6378597"/>
            <a:ext cx="26996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1400" dirty="0" smtClean="0">
                <a:solidFill>
                  <a:srgbClr val="FFFF00"/>
                </a:solidFill>
              </a:rPr>
              <a:t>Anjuman College of Engineering &amp; Technology, Nagpur -01</a:t>
            </a:r>
            <a:endParaRPr lang="en-IN" sz="1400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" y="6321900"/>
            <a:ext cx="526370" cy="47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81" y="675496"/>
            <a:ext cx="3878814" cy="553726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59029" y="924962"/>
            <a:ext cx="779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u="sng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Step7</a:t>
            </a:r>
            <a:endParaRPr lang="en-IN" sz="1200" u="sng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13582" y="1943131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baseline="-2500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680mm 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13582" y="2375809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baseline="-2500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920mm 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13582" y="1487924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120mm 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9029" y="3260277"/>
            <a:ext cx="779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u="sng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Step8</a:t>
            </a:r>
            <a:endParaRPr lang="en-IN" sz="1200" u="sng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13582" y="3742845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baseline="-2500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920mm 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13582" y="4175523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baseline="-2500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800mm 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37390" y="4781077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Mu</a:t>
            </a:r>
            <a:r>
              <a:rPr lang="en-US" baseline="-25000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201kN-m </a:t>
            </a:r>
            <a:endParaRPr lang="en-IN" sz="1200" dirty="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7390" y="5213755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Mu</a:t>
            </a:r>
            <a:r>
              <a:rPr lang="en-US" baseline="-25000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168kN-m </a:t>
            </a:r>
            <a:endParaRPr lang="en-IN" sz="1200" dirty="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10"/>
          </p:nvPr>
        </p:nvSpPr>
        <p:spPr>
          <a:xfrm>
            <a:off x="7918268" y="124511"/>
            <a:ext cx="1006522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24-09-2021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64322"/>
            <a:ext cx="9144000" cy="593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14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6098" y="123600"/>
            <a:ext cx="3109946" cy="365125"/>
          </a:xfrm>
        </p:spPr>
        <p:txBody>
          <a:bodyPr/>
          <a:lstStyle/>
          <a:p>
            <a:r>
              <a:rPr lang="en-IN" sz="1400" dirty="0" smtClean="0">
                <a:solidFill>
                  <a:srgbClr val="FFFF00"/>
                </a:solidFill>
              </a:rPr>
              <a:t>Naseeruddin Haris , Assistant Professor</a:t>
            </a:r>
            <a:endParaRPr lang="en-IN" sz="1400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0442" y="6356351"/>
            <a:ext cx="514348" cy="365125"/>
          </a:xfrm>
        </p:spPr>
        <p:txBody>
          <a:bodyPr/>
          <a:lstStyle/>
          <a:p>
            <a:fld id="{74FD8D1A-7910-4E07-95EF-A30AE281396F}" type="slidenum">
              <a:rPr lang="en-IN" smtClean="0">
                <a:solidFill>
                  <a:srgbClr val="FFFF00"/>
                </a:solidFill>
              </a:rPr>
              <a:t>8</a:t>
            </a:fld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3554214" y="6364083"/>
            <a:ext cx="2238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>
                <a:solidFill>
                  <a:srgbClr val="FFFF00"/>
                </a:solidFill>
              </a:rPr>
              <a:t>Department of Civil Engineering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2" name="Footer Placeholder 6"/>
          <p:cNvSpPr txBox="1">
            <a:spLocks/>
          </p:cNvSpPr>
          <p:nvPr/>
        </p:nvSpPr>
        <p:spPr>
          <a:xfrm>
            <a:off x="5829544" y="6367450"/>
            <a:ext cx="2674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VII Semester B.E. Civil (C.B.S)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3" name="Footer Placeholder 6"/>
          <p:cNvSpPr txBox="1">
            <a:spLocks/>
          </p:cNvSpPr>
          <p:nvPr/>
        </p:nvSpPr>
        <p:spPr>
          <a:xfrm>
            <a:off x="101604" y="123599"/>
            <a:ext cx="4271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FF00"/>
                </a:solidFill>
              </a:rPr>
              <a:t>ADVANCED CONCRETE STRUCTURES (ACS)</a:t>
            </a:r>
            <a:endParaRPr lang="en-IN" sz="1800" dirty="0">
              <a:solidFill>
                <a:srgbClr val="FFFF00"/>
              </a:solidFill>
            </a:endParaRPr>
          </a:p>
        </p:txBody>
      </p:sp>
      <p:sp>
        <p:nvSpPr>
          <p:cNvPr id="14" name="Footer Placeholder 6"/>
          <p:cNvSpPr txBox="1">
            <a:spLocks/>
          </p:cNvSpPr>
          <p:nvPr/>
        </p:nvSpPr>
        <p:spPr>
          <a:xfrm>
            <a:off x="566051" y="6378597"/>
            <a:ext cx="26996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1400" dirty="0" smtClean="0">
                <a:solidFill>
                  <a:srgbClr val="FFFF00"/>
                </a:solidFill>
              </a:rPr>
              <a:t>Anjuman College of Engineering &amp; Technology, Nagpur -01</a:t>
            </a:r>
            <a:endParaRPr lang="en-IN" sz="1400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" y="6321900"/>
            <a:ext cx="526370" cy="47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33" y="661940"/>
            <a:ext cx="3919233" cy="554568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119941" y="945702"/>
            <a:ext cx="779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u="sng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Step9</a:t>
            </a:r>
            <a:endParaRPr lang="en-IN" sz="1200" u="sng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74494" y="1428270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bc</a:t>
            </a:r>
            <a:r>
              <a:rPr lang="en-US" baseline="-25000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500mm </a:t>
            </a:r>
            <a:endParaRPr lang="en-IN" sz="1200" dirty="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42468" y="1418039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bc</a:t>
            </a:r>
            <a:r>
              <a:rPr lang="en-US" baseline="-25000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700mm </a:t>
            </a:r>
            <a:endParaRPr lang="en-IN" sz="1200" dirty="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85581" y="1897943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baseline="-2500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381.6mm 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42468" y="1849810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baseline="-2500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323.5mm 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18070" y="2414946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 =  381.6mm 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68558" y="2718838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Effective Cover =  60mm 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19941" y="3172140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 =  500mm 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42468" y="3152333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 =  440mm </a:t>
            </a:r>
            <a:endParaRPr lang="en-IN" sz="1200" dirty="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76382" y="4194937"/>
            <a:ext cx="909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u="sng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Step10</a:t>
            </a:r>
            <a:endParaRPr lang="en-IN" sz="1200" u="sng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85581" y="4711537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d/2 =  220mm 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85581" y="5139307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228.46mm 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74494" y="5549668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dirty="0" err="1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baseline="-25000" dirty="0" err="1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cs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428.46mm </a:t>
            </a:r>
            <a:endParaRPr lang="en-IN" sz="1200" dirty="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82387" y="5130603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baseline="-2500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200mm 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Date Placeholder 8"/>
          <p:cNvSpPr>
            <a:spLocks noGrp="1"/>
          </p:cNvSpPr>
          <p:nvPr>
            <p:ph type="dt" sz="half" idx="10"/>
          </p:nvPr>
        </p:nvSpPr>
        <p:spPr>
          <a:xfrm>
            <a:off x="7918268" y="124511"/>
            <a:ext cx="1006522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24-09-2021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64322"/>
            <a:ext cx="9144000" cy="593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14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6098" y="123600"/>
            <a:ext cx="3109946" cy="365125"/>
          </a:xfrm>
        </p:spPr>
        <p:txBody>
          <a:bodyPr/>
          <a:lstStyle/>
          <a:p>
            <a:r>
              <a:rPr lang="en-IN" sz="1400" dirty="0" smtClean="0">
                <a:solidFill>
                  <a:srgbClr val="FFFF00"/>
                </a:solidFill>
              </a:rPr>
              <a:t>Naseeruddin Haris , Assistant Professor</a:t>
            </a:r>
            <a:endParaRPr lang="en-IN" sz="1400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0442" y="6356351"/>
            <a:ext cx="514348" cy="365125"/>
          </a:xfrm>
        </p:spPr>
        <p:txBody>
          <a:bodyPr/>
          <a:lstStyle/>
          <a:p>
            <a:fld id="{74FD8D1A-7910-4E07-95EF-A30AE281396F}" type="slidenum">
              <a:rPr lang="en-IN" smtClean="0">
                <a:solidFill>
                  <a:srgbClr val="FFFF00"/>
                </a:solidFill>
              </a:rPr>
              <a:t>9</a:t>
            </a:fld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3554214" y="6364083"/>
            <a:ext cx="2238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>
                <a:solidFill>
                  <a:srgbClr val="FFFF00"/>
                </a:solidFill>
              </a:rPr>
              <a:t>Department of Civil Engineering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2" name="Footer Placeholder 6"/>
          <p:cNvSpPr txBox="1">
            <a:spLocks/>
          </p:cNvSpPr>
          <p:nvPr/>
        </p:nvSpPr>
        <p:spPr>
          <a:xfrm>
            <a:off x="5829544" y="6367450"/>
            <a:ext cx="2674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VII Semester B.E. Civil (C.B.S)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3" name="Footer Placeholder 6"/>
          <p:cNvSpPr txBox="1">
            <a:spLocks/>
          </p:cNvSpPr>
          <p:nvPr/>
        </p:nvSpPr>
        <p:spPr>
          <a:xfrm>
            <a:off x="101604" y="123599"/>
            <a:ext cx="4271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FF00"/>
                </a:solidFill>
              </a:rPr>
              <a:t>ADVANCED CONCRETE STRUCTURES (ACS)</a:t>
            </a:r>
            <a:endParaRPr lang="en-IN" sz="1800" dirty="0">
              <a:solidFill>
                <a:srgbClr val="FFFF00"/>
              </a:solidFill>
            </a:endParaRPr>
          </a:p>
        </p:txBody>
      </p:sp>
      <p:sp>
        <p:nvSpPr>
          <p:cNvPr id="14" name="Footer Placeholder 6"/>
          <p:cNvSpPr txBox="1">
            <a:spLocks/>
          </p:cNvSpPr>
          <p:nvPr/>
        </p:nvSpPr>
        <p:spPr>
          <a:xfrm>
            <a:off x="566051" y="6378597"/>
            <a:ext cx="26996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sz="1400" dirty="0" smtClean="0">
                <a:solidFill>
                  <a:srgbClr val="FFFF00"/>
                </a:solidFill>
              </a:rPr>
              <a:t>Anjuman College of Engineering &amp; Technology, Nagpur -01</a:t>
            </a:r>
            <a:endParaRPr lang="en-IN" sz="1400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" y="6321900"/>
            <a:ext cx="526370" cy="47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56" y="668749"/>
            <a:ext cx="3930250" cy="55388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4994" y="1254348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baseline="-25000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826.1kN </a:t>
            </a:r>
            <a:endParaRPr lang="en-IN" sz="1200" dirty="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4994" y="2439713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dirty="0" err="1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τ</a:t>
            </a:r>
            <a:r>
              <a:rPr lang="en-US" baseline="-25000" dirty="0" err="1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0.57N/mm</a:t>
            </a:r>
            <a:r>
              <a:rPr lang="en-US" baseline="3000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4994" y="4069426"/>
            <a:ext cx="333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269875" algn="l"/>
              </a:tabLst>
            </a:pPr>
            <a:r>
              <a:rPr lang="en-US" dirty="0" err="1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τ</a:t>
            </a:r>
            <a:r>
              <a:rPr lang="en-US" baseline="-25000" dirty="0" err="1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 1.11N/mm</a:t>
            </a:r>
            <a:r>
              <a:rPr lang="en-US" baseline="3000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IN" sz="1200">
              <a:solidFill>
                <a:srgbClr val="FFFF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Date Placeholder 8"/>
          <p:cNvSpPr>
            <a:spLocks noGrp="1"/>
          </p:cNvSpPr>
          <p:nvPr>
            <p:ph type="dt" sz="half" idx="10"/>
          </p:nvPr>
        </p:nvSpPr>
        <p:spPr>
          <a:xfrm>
            <a:off x="7918268" y="124511"/>
            <a:ext cx="1006522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24-09-2021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1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667</TotalTime>
  <Words>988</Words>
  <Application>Microsoft Office PowerPoint</Application>
  <PresentationFormat>On-screen Show (4:3)</PresentationFormat>
  <Paragraphs>215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NASEERUDDIN HARIS NASEERUDDIN HARIS</dc:creator>
  <cp:lastModifiedBy>Naseeruddin Haris -</cp:lastModifiedBy>
  <cp:revision>173</cp:revision>
  <dcterms:created xsi:type="dcterms:W3CDTF">2021-09-01T17:02:13Z</dcterms:created>
  <dcterms:modified xsi:type="dcterms:W3CDTF">2021-09-24T06:18:32Z</dcterms:modified>
</cp:coreProperties>
</file>